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303" r:id="rId5"/>
    <p:sldId id="311" r:id="rId6"/>
    <p:sldId id="31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4" autoAdjust="0"/>
    <p:restoredTop sz="98489" autoAdjust="0"/>
  </p:normalViewPr>
  <p:slideViewPr>
    <p:cSldViewPr>
      <p:cViewPr varScale="1">
        <p:scale>
          <a:sx n="50" d="100"/>
          <a:sy n="50" d="100"/>
        </p:scale>
        <p:origin x="-6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9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55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0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6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8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6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5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4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3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6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9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C5ECD-8B5B-4A7B-ACDC-E6D105C001A4}" type="datetimeFigureOut">
              <a:rPr lang="en-US" smtClean="0"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EB289-18ED-49C6-BA66-504471387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0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4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1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/>
              <a:t>Chapter 1</a:t>
            </a:r>
            <a:endParaRPr lang="en-US" sz="5400" dirty="0"/>
          </a:p>
          <a:p>
            <a:pPr marL="0" indent="0" algn="ctr">
              <a:buNone/>
            </a:pPr>
            <a:r>
              <a:rPr lang="en-US" sz="4800" b="1" dirty="0" smtClean="0"/>
              <a:t>Section </a:t>
            </a:r>
            <a:r>
              <a:rPr lang="en-US" sz="4800" b="1" dirty="0"/>
              <a:t>7:</a:t>
            </a:r>
            <a:r>
              <a:rPr lang="en-US" sz="4800" dirty="0"/>
              <a:t> Solving Absolute Value Equations and Inequalities</a:t>
            </a:r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7109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143000"/>
                <a:ext cx="8686800" cy="3783012"/>
              </a:xfrm>
            </p:spPr>
            <p:txBody>
              <a:bodyPr>
                <a:normAutofit fontScale="90000"/>
              </a:bodyPr>
              <a:lstStyle/>
              <a:p>
                <a:pPr marR="0" algn="l" rtl="0"/>
                <a:r>
                  <a:rPr lang="en-US" b="1" i="0" u="sng" strike="noStrike" baseline="0" dirty="0" smtClean="0">
                    <a:latin typeface="Comic Sans MS"/>
                  </a:rPr>
                  <a:t>Absolute Value</a:t>
                </a:r>
                <a:r>
                  <a:rPr lang="en-US" b="0" i="0" u="none" strike="noStrike" baseline="0" dirty="0" smtClean="0">
                    <a:latin typeface="Comic Sans MS"/>
                  </a:rPr>
                  <a:t> of a number x, written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u="none" strike="noStrike" baseline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u="none" strike="noStrike" baseline="0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b="0" i="0" u="none" strike="noStrike" baseline="0" dirty="0" smtClean="0">
                    <a:latin typeface="Comic Sans MS"/>
                  </a:rPr>
                  <a:t>, </a:t>
                </a:r>
                <a:r>
                  <a:rPr lang="en-US" b="0" i="0" u="none" strike="noStrike" baseline="0" dirty="0" smtClean="0">
                    <a:latin typeface="Comic Sans MS"/>
                  </a:rPr>
                  <a:t>is </a:t>
                </a:r>
                <a:r>
                  <a:rPr lang="en-US" b="0" i="0" u="none" strike="noStrike" baseline="0" dirty="0" smtClean="0">
                    <a:latin typeface="Comic Sans MS"/>
                  </a:rPr>
                  <a:t>the distance the number is from zero on a number line.  Notice the absolute value </a:t>
                </a:r>
                <a:r>
                  <a:rPr lang="en-US" b="0" i="0" u="none" strike="noStrike" baseline="0" dirty="0" smtClean="0">
                    <a:latin typeface="Comic Sans MS"/>
                  </a:rPr>
                  <a:t>of </a:t>
                </a:r>
                <a:r>
                  <a:rPr lang="en-US" b="0" i="0" u="none" strike="noStrike" baseline="0" dirty="0" smtClean="0">
                    <a:latin typeface="Comic Sans MS"/>
                  </a:rPr>
                  <a:t>a number is always </a:t>
                </a:r>
                <a:r>
                  <a:rPr lang="en-US" b="0" i="0" u="none" strike="noStrike" baseline="0" dirty="0" smtClean="0">
                    <a:latin typeface="Comic Sans MS"/>
                  </a:rPr>
                  <a:t>NON-NEGATIVE!</a:t>
                </a:r>
                <a:endParaRPr lang="en-US" b="0" i="0" u="none" strike="noStrike" baseline="0" dirty="0" smtClean="0">
                  <a:latin typeface="Comic Sans MS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143000"/>
                <a:ext cx="8686800" cy="3783012"/>
              </a:xfrm>
              <a:blipFill rotWithShape="1">
                <a:blip r:embed="rId2"/>
                <a:stretch>
                  <a:fillRect l="-2456" r="-294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3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AN ABSOLUTE VALUE EQUATION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-5576" y="1600200"/>
            <a:ext cx="9144000" cy="14478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SOLVING AN ABSOLUTE VALUE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EQUATION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The absolute value equation, is equivalent to the compound statement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ax + b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= 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ax + b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= -c.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265110"/>
              </p:ext>
            </p:extLst>
          </p:nvPr>
        </p:nvGraphicFramePr>
        <p:xfrm>
          <a:off x="0" y="3600450"/>
          <a:ext cx="301752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Equation" r:id="rId3" imgW="774364" imgH="228501" progId="Equation.3">
                  <p:embed/>
                </p:oleObj>
              </mc:Choice>
              <mc:Fallback>
                <p:oleObj name="Equation" r:id="rId3" imgW="774364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600450"/>
                        <a:ext cx="3017520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402314"/>
              </p:ext>
            </p:extLst>
          </p:nvPr>
        </p:nvGraphicFramePr>
        <p:xfrm>
          <a:off x="-33867" y="5372100"/>
          <a:ext cx="316992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Equation" r:id="rId5" imgW="914400" imgH="228600" progId="Equation.3">
                  <p:embed/>
                </p:oleObj>
              </mc:Choice>
              <mc:Fallback>
                <p:oleObj name="Equation" r:id="rId5" imgW="914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3867" y="5372100"/>
                        <a:ext cx="3169920" cy="4572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7030A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586657"/>
              </p:ext>
            </p:extLst>
          </p:nvPr>
        </p:nvGraphicFramePr>
        <p:xfrm>
          <a:off x="3346353" y="5174457"/>
          <a:ext cx="2736947" cy="369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Equation" r:id="rId7" imgW="761760" imgH="177480" progId="Equation.3">
                  <p:embed/>
                </p:oleObj>
              </mc:Choice>
              <mc:Fallback>
                <p:oleObj name="Equation" r:id="rId7" imgW="76176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6353" y="5174457"/>
                        <a:ext cx="2736947" cy="3690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7030A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520618"/>
              </p:ext>
            </p:extLst>
          </p:nvPr>
        </p:nvGraphicFramePr>
        <p:xfrm>
          <a:off x="6305552" y="5200650"/>
          <a:ext cx="2838449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Equation" r:id="rId9" imgW="850680" imgH="177480" progId="Equation.3">
                  <p:embed/>
                </p:oleObj>
              </mc:Choice>
              <mc:Fallback>
                <p:oleObj name="Equation" r:id="rId9" imgW="85068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5552" y="5200650"/>
                        <a:ext cx="2838449" cy="3429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7030A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024824"/>
              </p:ext>
            </p:extLst>
          </p:nvPr>
        </p:nvGraphicFramePr>
        <p:xfrm>
          <a:off x="3657600" y="5657850"/>
          <a:ext cx="2372784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Equation" r:id="rId11" imgW="609480" imgH="177480" progId="Equation.3">
                  <p:embed/>
                </p:oleObj>
              </mc:Choice>
              <mc:Fallback>
                <p:oleObj name="Equation" r:id="rId11" imgW="60948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657850"/>
                        <a:ext cx="2372784" cy="4000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7030A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002722"/>
              </p:ext>
            </p:extLst>
          </p:nvPr>
        </p:nvGraphicFramePr>
        <p:xfrm>
          <a:off x="6563785" y="5600700"/>
          <a:ext cx="2719916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" name="Equation" r:id="rId13" imgW="698400" imgH="177480" progId="Equation.3">
                  <p:embed/>
                </p:oleObj>
              </mc:Choice>
              <mc:Fallback>
                <p:oleObj name="Equation" r:id="rId13" imgW="69840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3785" y="5600700"/>
                        <a:ext cx="2719916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7030A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3840"/>
              </p:ext>
            </p:extLst>
          </p:nvPr>
        </p:nvGraphicFramePr>
        <p:xfrm>
          <a:off x="4104218" y="6229350"/>
          <a:ext cx="168063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Equation" r:id="rId15" imgW="431640" imgH="177480" progId="Equation.3">
                  <p:embed/>
                </p:oleObj>
              </mc:Choice>
              <mc:Fallback>
                <p:oleObj name="Equation" r:id="rId15" imgW="43164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4218" y="6229350"/>
                        <a:ext cx="1680633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7030A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328272"/>
              </p:ext>
            </p:extLst>
          </p:nvPr>
        </p:nvGraphicFramePr>
        <p:xfrm>
          <a:off x="6705600" y="6019800"/>
          <a:ext cx="21161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Equation" r:id="rId17" imgW="457200" imgH="393480" progId="Equation.3">
                  <p:embed/>
                </p:oleObj>
              </mc:Choice>
              <mc:Fallback>
                <p:oleObj name="Equation" r:id="rId17" imgW="45720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6019800"/>
                        <a:ext cx="2116137" cy="685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7030A0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827253"/>
              </p:ext>
            </p:extLst>
          </p:nvPr>
        </p:nvGraphicFramePr>
        <p:xfrm>
          <a:off x="3333751" y="3429000"/>
          <a:ext cx="247438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Equation" r:id="rId19" imgW="634680" imgH="177480" progId="Equation.3">
                  <p:embed/>
                </p:oleObj>
              </mc:Choice>
              <mc:Fallback>
                <p:oleObj name="Equation" r:id="rId19" imgW="63468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1" y="3429000"/>
                        <a:ext cx="2474383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378455"/>
              </p:ext>
            </p:extLst>
          </p:nvPr>
        </p:nvGraphicFramePr>
        <p:xfrm>
          <a:off x="6223000" y="3429000"/>
          <a:ext cx="282151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Equation" r:id="rId21" imgW="723600" imgH="177480" progId="Equation.3">
                  <p:embed/>
                </p:oleObj>
              </mc:Choice>
              <mc:Fallback>
                <p:oleObj name="Equation" r:id="rId21" imgW="72360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000" y="3429000"/>
                        <a:ext cx="2821517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277442"/>
              </p:ext>
            </p:extLst>
          </p:nvPr>
        </p:nvGraphicFramePr>
        <p:xfrm>
          <a:off x="3606801" y="4000500"/>
          <a:ext cx="1928284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Equation" r:id="rId23" imgW="495000" imgH="177480" progId="Equation.3">
                  <p:embed/>
                </p:oleObj>
              </mc:Choice>
              <mc:Fallback>
                <p:oleObj name="Equation" r:id="rId23" imgW="495000" imgH="177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6801" y="4000500"/>
                        <a:ext cx="1928284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130033"/>
              </p:ext>
            </p:extLst>
          </p:nvPr>
        </p:nvGraphicFramePr>
        <p:xfrm>
          <a:off x="6451600" y="4000500"/>
          <a:ext cx="202723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Equation" r:id="rId25" imgW="520560" imgH="177480" progId="Equation.3">
                  <p:embed/>
                </p:oleObj>
              </mc:Choice>
              <mc:Fallback>
                <p:oleObj name="Equation" r:id="rId25" imgW="52056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1600" y="4000500"/>
                        <a:ext cx="2027238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736026"/>
              </p:ext>
            </p:extLst>
          </p:nvPr>
        </p:nvGraphicFramePr>
        <p:xfrm>
          <a:off x="3877734" y="4514850"/>
          <a:ext cx="13843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Equation" r:id="rId27" imgW="355320" imgH="177480" progId="Equation.3">
                  <p:embed/>
                </p:oleObj>
              </mc:Choice>
              <mc:Fallback>
                <p:oleObj name="Equation" r:id="rId27" imgW="35532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7734" y="4514850"/>
                        <a:ext cx="1384300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091817"/>
              </p:ext>
            </p:extLst>
          </p:nvPr>
        </p:nvGraphicFramePr>
        <p:xfrm>
          <a:off x="6626225" y="4514850"/>
          <a:ext cx="168116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Equation" r:id="rId29" imgW="431640" imgH="177480" progId="Equation.3">
                  <p:embed/>
                </p:oleObj>
              </mc:Choice>
              <mc:Fallback>
                <p:oleObj name="Equation" r:id="rId29" imgW="43164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6225" y="4514850"/>
                        <a:ext cx="1681163" cy="4000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624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TRANFORMATIONS OF ABSOLUTE VALUE INEQUALITIES	</a:t>
            </a:r>
            <a:endParaRPr lang="en-US" b="0" i="0" u="none" strike="noStrike" baseline="0" dirty="0" smtClean="0">
              <a:latin typeface="Comic Sans M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131910"/>
              </p:ext>
            </p:extLst>
          </p:nvPr>
        </p:nvGraphicFramePr>
        <p:xfrm>
          <a:off x="457200" y="1943100"/>
          <a:ext cx="8229600" cy="3852862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99447"/>
                <a:gridCol w="3186953"/>
                <a:gridCol w="2743200"/>
              </a:tblGrid>
              <a:tr h="495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Inequality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Equivalent Form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Graph of Solution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</a:tr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-</a:t>
                      </a:r>
                      <a:r>
                        <a:rPr lang="en-US" sz="2400" dirty="0">
                          <a:effectLst/>
                        </a:rPr>
                        <a:t>c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</a:t>
                      </a:r>
                      <a:r>
                        <a:rPr lang="en-US" sz="2400" dirty="0">
                          <a:effectLst/>
                        </a:rPr>
                        <a:t> ax + b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</a:t>
                      </a:r>
                      <a:r>
                        <a:rPr lang="en-US" sz="2400" dirty="0">
                          <a:effectLst/>
                        </a:rPr>
                        <a:t>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80683" marR="80683" marT="0" marB="0"/>
                </a:tc>
              </a:tr>
              <a:tr h="8620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sym typeface="Symbol"/>
                        </a:rPr>
                        <a:t>    </a:t>
                      </a:r>
                      <a:endParaRPr lang="en-US" sz="1800" dirty="0" smtClean="0">
                        <a:effectLst/>
                        <a:sym typeface="Symbol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-</a:t>
                      </a:r>
                      <a:r>
                        <a:rPr lang="en-US" sz="2400" dirty="0">
                          <a:effectLst/>
                        </a:rPr>
                        <a:t>c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</a:t>
                      </a:r>
                      <a:r>
                        <a:rPr lang="en-US" sz="2400" dirty="0">
                          <a:effectLst/>
                        </a:rPr>
                        <a:t> ax + b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</a:t>
                      </a:r>
                      <a:r>
                        <a:rPr lang="en-US" sz="2400" dirty="0">
                          <a:effectLst/>
                        </a:rPr>
                        <a:t>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80683" marR="80683" marT="0" marB="0"/>
                </a:tc>
              </a:tr>
              <a:tr h="8667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sym typeface="Symbol"/>
                        </a:rPr>
                        <a:t>     </a:t>
                      </a:r>
                      <a:endParaRPr lang="en-US" sz="1800" dirty="0" smtClean="0">
                        <a:effectLst/>
                        <a:sym typeface="Symbol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ax + b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</a:t>
                      </a:r>
                      <a:r>
                        <a:rPr lang="en-US" sz="2400" dirty="0">
                          <a:effectLst/>
                        </a:rPr>
                        <a:t> -c or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ax </a:t>
                      </a:r>
                      <a:r>
                        <a:rPr lang="en-US" sz="2400" dirty="0">
                          <a:effectLst/>
                        </a:rPr>
                        <a:t>+ b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</a:t>
                      </a:r>
                      <a:r>
                        <a:rPr lang="en-US" sz="2400" dirty="0">
                          <a:effectLst/>
                        </a:rPr>
                        <a:t>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80683" marR="80683" marT="0" marB="0"/>
                </a:tc>
              </a:tr>
              <a:tr h="8667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sym typeface="Symbol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ax + b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</a:t>
                      </a:r>
                      <a:r>
                        <a:rPr lang="en-US" sz="2400" dirty="0">
                          <a:effectLst/>
                        </a:rPr>
                        <a:t> -c or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ax </a:t>
                      </a:r>
                      <a:r>
                        <a:rPr lang="en-US" sz="2400" dirty="0">
                          <a:effectLst/>
                        </a:rPr>
                        <a:t>+ b </a:t>
                      </a:r>
                      <a:r>
                        <a:rPr lang="en-US" sz="2400" dirty="0">
                          <a:effectLst/>
                          <a:sym typeface="Symbol"/>
                        </a:rPr>
                        <a:t></a:t>
                      </a:r>
                      <a:r>
                        <a:rPr lang="en-US" sz="2400" dirty="0">
                          <a:effectLst/>
                        </a:rPr>
                        <a:t>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0683" marR="8068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80683" marR="80683" marT="0" marB="0"/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141657"/>
              </p:ext>
            </p:extLst>
          </p:nvPr>
        </p:nvGraphicFramePr>
        <p:xfrm>
          <a:off x="609601" y="2470944"/>
          <a:ext cx="190500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3" imgW="660240" imgH="253800" progId="Equation.3">
                  <p:embed/>
                </p:oleObj>
              </mc:Choice>
              <mc:Fallback>
                <p:oleObj name="Equation" r:id="rId3" imgW="660240" imgH="253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1" y="2470944"/>
                        <a:ext cx="1905000" cy="620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6201391" y="2705100"/>
            <a:ext cx="2095500" cy="76200"/>
            <a:chOff x="8655" y="6540"/>
            <a:chExt cx="2475" cy="159"/>
          </a:xfrm>
        </p:grpSpPr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8655" y="6540"/>
              <a:ext cx="2475" cy="159"/>
              <a:chOff x="8655" y="6540"/>
              <a:chExt cx="2475" cy="159"/>
            </a:xfrm>
          </p:grpSpPr>
          <p:sp>
            <p:nvSpPr>
              <p:cNvPr id="14" name="AutoShape 28"/>
              <p:cNvSpPr>
                <a:spLocks noChangeShapeType="1"/>
              </p:cNvSpPr>
              <p:nvPr/>
            </p:nvSpPr>
            <p:spPr bwMode="auto">
              <a:xfrm>
                <a:off x="8655" y="6630"/>
                <a:ext cx="2475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Oval 27"/>
              <p:cNvSpPr>
                <a:spLocks noChangeArrowheads="1"/>
              </p:cNvSpPr>
              <p:nvPr/>
            </p:nvSpPr>
            <p:spPr bwMode="auto">
              <a:xfrm>
                <a:off x="9300" y="6555"/>
                <a:ext cx="150" cy="14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Oval 26"/>
              <p:cNvSpPr>
                <a:spLocks noChangeArrowheads="1"/>
              </p:cNvSpPr>
              <p:nvPr/>
            </p:nvSpPr>
            <p:spPr bwMode="auto">
              <a:xfrm>
                <a:off x="10470" y="6540"/>
                <a:ext cx="150" cy="14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AutoShape 24"/>
            <p:cNvSpPr>
              <a:spLocks noChangeShapeType="1"/>
            </p:cNvSpPr>
            <p:nvPr/>
          </p:nvSpPr>
          <p:spPr bwMode="auto">
            <a:xfrm>
              <a:off x="9465" y="6630"/>
              <a:ext cx="990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233888" y="3581400"/>
            <a:ext cx="2095500" cy="133798"/>
            <a:chOff x="9448800" y="3214074"/>
            <a:chExt cx="2095500" cy="133798"/>
          </a:xfrm>
        </p:grpSpPr>
        <p:grpSp>
          <p:nvGrpSpPr>
            <p:cNvPr id="5" name="Group 4"/>
            <p:cNvGrpSpPr/>
            <p:nvPr/>
          </p:nvGrpSpPr>
          <p:grpSpPr>
            <a:xfrm>
              <a:off x="9828654" y="3214074"/>
              <a:ext cx="1335791" cy="133798"/>
              <a:chOff x="6788578" y="3057794"/>
              <a:chExt cx="1335791" cy="133798"/>
            </a:xfrm>
          </p:grpSpPr>
          <p:sp>
            <p:nvSpPr>
              <p:cNvPr id="9" name="Oval 17"/>
              <p:cNvSpPr>
                <a:spLocks noChangeArrowheads="1"/>
              </p:cNvSpPr>
              <p:nvPr/>
            </p:nvSpPr>
            <p:spPr bwMode="auto">
              <a:xfrm flipH="1" flipV="1">
                <a:off x="7937656" y="3057794"/>
                <a:ext cx="186713" cy="13379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Oval 18"/>
              <p:cNvSpPr>
                <a:spLocks noChangeArrowheads="1"/>
              </p:cNvSpPr>
              <p:nvPr/>
            </p:nvSpPr>
            <p:spPr bwMode="auto">
              <a:xfrm>
                <a:off x="6788578" y="3057797"/>
                <a:ext cx="169082" cy="13379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9"/>
            <p:cNvGrpSpPr>
              <a:grpSpLocks/>
            </p:cNvGrpSpPr>
            <p:nvPr/>
          </p:nvGrpSpPr>
          <p:grpSpPr bwMode="auto">
            <a:xfrm>
              <a:off x="9448800" y="3280973"/>
              <a:ext cx="2095500" cy="6819"/>
              <a:chOff x="8647" y="6961"/>
              <a:chExt cx="2475" cy="14"/>
            </a:xfrm>
          </p:grpSpPr>
          <p:sp>
            <p:nvSpPr>
              <p:cNvPr id="18" name="AutoShape 21"/>
              <p:cNvSpPr>
                <a:spLocks noChangeShapeType="1"/>
              </p:cNvSpPr>
              <p:nvPr/>
            </p:nvSpPr>
            <p:spPr bwMode="auto">
              <a:xfrm>
                <a:off x="8647" y="6975"/>
                <a:ext cx="2475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AutoShape 20"/>
              <p:cNvSpPr>
                <a:spLocks noChangeShapeType="1"/>
              </p:cNvSpPr>
              <p:nvPr/>
            </p:nvSpPr>
            <p:spPr bwMode="auto">
              <a:xfrm flipV="1">
                <a:off x="9442" y="6961"/>
                <a:ext cx="1095" cy="14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0" name="Group 9"/>
          <p:cNvGrpSpPr>
            <a:grpSpLocks/>
          </p:cNvGrpSpPr>
          <p:nvPr/>
        </p:nvGrpSpPr>
        <p:grpSpPr bwMode="auto">
          <a:xfrm>
            <a:off x="6107953" y="4419600"/>
            <a:ext cx="2171700" cy="76200"/>
            <a:chOff x="8580" y="7335"/>
            <a:chExt cx="2565" cy="159"/>
          </a:xfrm>
        </p:grpSpPr>
        <p:grpSp>
          <p:nvGrpSpPr>
            <p:cNvPr id="21" name="Group 12"/>
            <p:cNvGrpSpPr>
              <a:grpSpLocks/>
            </p:cNvGrpSpPr>
            <p:nvPr/>
          </p:nvGrpSpPr>
          <p:grpSpPr bwMode="auto">
            <a:xfrm>
              <a:off x="8662" y="7335"/>
              <a:ext cx="2475" cy="159"/>
              <a:chOff x="8662" y="7335"/>
              <a:chExt cx="2475" cy="159"/>
            </a:xfrm>
          </p:grpSpPr>
          <p:sp>
            <p:nvSpPr>
              <p:cNvPr id="24" name="AutoShape 15"/>
              <p:cNvSpPr>
                <a:spLocks noChangeShapeType="1"/>
              </p:cNvSpPr>
              <p:nvPr/>
            </p:nvSpPr>
            <p:spPr bwMode="auto">
              <a:xfrm>
                <a:off x="8662" y="7425"/>
                <a:ext cx="2475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14"/>
              <p:cNvSpPr>
                <a:spLocks noChangeArrowheads="1"/>
              </p:cNvSpPr>
              <p:nvPr/>
            </p:nvSpPr>
            <p:spPr bwMode="auto">
              <a:xfrm>
                <a:off x="9375" y="7335"/>
                <a:ext cx="150" cy="14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13"/>
              <p:cNvSpPr>
                <a:spLocks noChangeArrowheads="1"/>
              </p:cNvSpPr>
              <p:nvPr/>
            </p:nvSpPr>
            <p:spPr bwMode="auto">
              <a:xfrm>
                <a:off x="10515" y="7350"/>
                <a:ext cx="150" cy="14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AutoShape 11"/>
            <p:cNvSpPr>
              <a:spLocks noChangeShapeType="1"/>
            </p:cNvSpPr>
            <p:nvPr/>
          </p:nvSpPr>
          <p:spPr bwMode="auto">
            <a:xfrm>
              <a:off x="10665" y="7440"/>
              <a:ext cx="480" cy="1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10"/>
            <p:cNvSpPr>
              <a:spLocks noChangeShapeType="1"/>
            </p:cNvSpPr>
            <p:nvPr/>
          </p:nvSpPr>
          <p:spPr bwMode="auto">
            <a:xfrm flipH="1" flipV="1">
              <a:off x="8580" y="7410"/>
              <a:ext cx="795" cy="1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1"/>
          <p:cNvGrpSpPr>
            <a:grpSpLocks/>
          </p:cNvGrpSpPr>
          <p:nvPr/>
        </p:nvGrpSpPr>
        <p:grpSpPr bwMode="auto">
          <a:xfrm>
            <a:off x="6233888" y="5334000"/>
            <a:ext cx="2190749" cy="69056"/>
            <a:chOff x="8617" y="7710"/>
            <a:chExt cx="2588" cy="144"/>
          </a:xfrm>
        </p:grpSpPr>
        <p:grpSp>
          <p:nvGrpSpPr>
            <p:cNvPr id="28" name="Group 4"/>
            <p:cNvGrpSpPr>
              <a:grpSpLocks/>
            </p:cNvGrpSpPr>
            <p:nvPr/>
          </p:nvGrpSpPr>
          <p:grpSpPr bwMode="auto">
            <a:xfrm>
              <a:off x="8662" y="7710"/>
              <a:ext cx="2475" cy="144"/>
              <a:chOff x="8662" y="7710"/>
              <a:chExt cx="2475" cy="144"/>
            </a:xfrm>
          </p:grpSpPr>
          <p:sp>
            <p:nvSpPr>
              <p:cNvPr id="31" name="AutoShape 7"/>
              <p:cNvSpPr>
                <a:spLocks noChangeShapeType="1"/>
              </p:cNvSpPr>
              <p:nvPr/>
            </p:nvSpPr>
            <p:spPr bwMode="auto">
              <a:xfrm>
                <a:off x="8662" y="7800"/>
                <a:ext cx="2475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Oval 6"/>
              <p:cNvSpPr>
                <a:spLocks noChangeArrowheads="1"/>
              </p:cNvSpPr>
              <p:nvPr/>
            </p:nvSpPr>
            <p:spPr bwMode="auto">
              <a:xfrm>
                <a:off x="9375" y="7710"/>
                <a:ext cx="150" cy="144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Oval 5"/>
              <p:cNvSpPr>
                <a:spLocks noChangeArrowheads="1"/>
              </p:cNvSpPr>
              <p:nvPr/>
            </p:nvSpPr>
            <p:spPr bwMode="auto">
              <a:xfrm>
                <a:off x="10590" y="7710"/>
                <a:ext cx="150" cy="144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AutoShape 3"/>
            <p:cNvSpPr>
              <a:spLocks noChangeShapeType="1"/>
            </p:cNvSpPr>
            <p:nvPr/>
          </p:nvSpPr>
          <p:spPr bwMode="auto">
            <a:xfrm>
              <a:off x="10725" y="7777"/>
              <a:ext cx="480" cy="1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AutoShape 2"/>
            <p:cNvSpPr>
              <a:spLocks noChangeShapeType="1"/>
            </p:cNvSpPr>
            <p:nvPr/>
          </p:nvSpPr>
          <p:spPr bwMode="auto">
            <a:xfrm flipH="1" flipV="1">
              <a:off x="8617" y="7792"/>
              <a:ext cx="780" cy="1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256957"/>
              </p:ext>
            </p:extLst>
          </p:nvPr>
        </p:nvGraphicFramePr>
        <p:xfrm>
          <a:off x="609600" y="3300256"/>
          <a:ext cx="1717675" cy="585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Equation" r:id="rId5" imgW="660240" imgH="253800" progId="Equation.3">
                  <p:embed/>
                </p:oleObj>
              </mc:Choice>
              <mc:Fallback>
                <p:oleObj name="Equation" r:id="rId5" imgW="66024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300256"/>
                        <a:ext cx="1717675" cy="5859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922941"/>
              </p:ext>
            </p:extLst>
          </p:nvPr>
        </p:nvGraphicFramePr>
        <p:xfrm>
          <a:off x="609600" y="4165121"/>
          <a:ext cx="1595438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7" imgW="672840" imgH="253800" progId="Equation.3">
                  <p:embed/>
                </p:oleObj>
              </mc:Choice>
              <mc:Fallback>
                <p:oleObj name="Equation" r:id="rId7" imgW="67284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165121"/>
                        <a:ext cx="1595438" cy="636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161467"/>
              </p:ext>
            </p:extLst>
          </p:nvPr>
        </p:nvGraphicFramePr>
        <p:xfrm>
          <a:off x="533400" y="5018567"/>
          <a:ext cx="186447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9" imgW="660240" imgH="253800" progId="Equation.3">
                  <p:embed/>
                </p:oleObj>
              </mc:Choice>
              <mc:Fallback>
                <p:oleObj name="Equation" r:id="rId9" imgW="66024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018567"/>
                        <a:ext cx="1864472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576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00050"/>
            <a:ext cx="8229600" cy="13716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AN ABSOLUTE VALUE INEQUALITY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312608"/>
              </p:ext>
            </p:extLst>
          </p:nvPr>
        </p:nvGraphicFramePr>
        <p:xfrm>
          <a:off x="304801" y="1943100"/>
          <a:ext cx="2978151" cy="634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3" imgW="685800" imgH="253800" progId="Equation.3">
                  <p:embed/>
                </p:oleObj>
              </mc:Choice>
              <mc:Fallback>
                <p:oleObj name="Equation" r:id="rId3" imgW="68580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1" y="1943100"/>
                        <a:ext cx="2978151" cy="6346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461046"/>
              </p:ext>
            </p:extLst>
          </p:nvPr>
        </p:nvGraphicFramePr>
        <p:xfrm>
          <a:off x="5283201" y="3028950"/>
          <a:ext cx="3145367" cy="44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5" imgW="723600" imgH="177480" progId="Equation.3">
                  <p:embed/>
                </p:oleObj>
              </mc:Choice>
              <mc:Fallback>
                <p:oleObj name="Equation" r:id="rId5" imgW="72360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3201" y="3028950"/>
                        <a:ext cx="3145367" cy="444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6506489"/>
              </p:ext>
            </p:extLst>
          </p:nvPr>
        </p:nvGraphicFramePr>
        <p:xfrm>
          <a:off x="508001" y="3086100"/>
          <a:ext cx="2813049" cy="44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7" imgW="647640" imgH="177480" progId="Equation.3">
                  <p:embed/>
                </p:oleObj>
              </mc:Choice>
              <mc:Fallback>
                <p:oleObj name="Equation" r:id="rId7" imgW="64764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1" y="3086100"/>
                        <a:ext cx="2813049" cy="444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419374"/>
              </p:ext>
            </p:extLst>
          </p:nvPr>
        </p:nvGraphicFramePr>
        <p:xfrm>
          <a:off x="975785" y="3771900"/>
          <a:ext cx="1875367" cy="44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9" imgW="431640" imgH="177480" progId="Equation.3">
                  <p:embed/>
                </p:oleObj>
              </mc:Choice>
              <mc:Fallback>
                <p:oleObj name="Equation" r:id="rId9" imgW="431640" imgH="177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785" y="3771900"/>
                        <a:ext cx="1875367" cy="444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555084"/>
              </p:ext>
            </p:extLst>
          </p:nvPr>
        </p:nvGraphicFramePr>
        <p:xfrm>
          <a:off x="5420784" y="3714750"/>
          <a:ext cx="2537883" cy="44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quation" r:id="rId11" imgW="583920" imgH="177480" progId="Equation.3">
                  <p:embed/>
                </p:oleObj>
              </mc:Choice>
              <mc:Fallback>
                <p:oleObj name="Equation" r:id="rId11" imgW="583920" imgH="177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0784" y="3714750"/>
                        <a:ext cx="2537883" cy="444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2230305"/>
              </p:ext>
            </p:extLst>
          </p:nvPr>
        </p:nvGraphicFramePr>
        <p:xfrm>
          <a:off x="1282700" y="4457700"/>
          <a:ext cx="1543051" cy="44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13" imgW="355320" imgH="177480" progId="Equation.3">
                  <p:embed/>
                </p:oleObj>
              </mc:Choice>
              <mc:Fallback>
                <p:oleObj name="Equation" r:id="rId13" imgW="35532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4457700"/>
                        <a:ext cx="1543051" cy="444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307461"/>
              </p:ext>
            </p:extLst>
          </p:nvPr>
        </p:nvGraphicFramePr>
        <p:xfrm>
          <a:off x="5918201" y="4514850"/>
          <a:ext cx="1877484" cy="444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15" imgW="431640" imgH="177480" progId="Equation.3">
                  <p:embed/>
                </p:oleObj>
              </mc:Choice>
              <mc:Fallback>
                <p:oleObj name="Equation" r:id="rId15" imgW="431640" imgH="177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201" y="4514850"/>
                        <a:ext cx="1877484" cy="444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/>
          <p:cNvSpPr/>
          <p:nvPr/>
        </p:nvSpPr>
        <p:spPr>
          <a:xfrm>
            <a:off x="2247900" y="2971800"/>
            <a:ext cx="45720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 b="1">
              <a:ln w="571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34200" y="2990850"/>
            <a:ext cx="45720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 b="1">
              <a:ln w="571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71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00050"/>
            <a:ext cx="8229600" cy="13716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AN ABSOLUTE VALUE INEQUALITY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69277"/>
            <a:ext cx="24558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297758"/>
              </p:ext>
            </p:extLst>
          </p:nvPr>
        </p:nvGraphicFramePr>
        <p:xfrm>
          <a:off x="812801" y="1885951"/>
          <a:ext cx="3291417" cy="877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Equation" r:id="rId3" imgW="723600" imgH="431640" progId="Equation.3">
                  <p:embed/>
                </p:oleObj>
              </mc:Choice>
              <mc:Fallback>
                <p:oleObj name="Equation" r:id="rId3" imgW="72360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01" y="1885951"/>
                        <a:ext cx="3291417" cy="8774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36661"/>
              </p:ext>
            </p:extLst>
          </p:nvPr>
        </p:nvGraphicFramePr>
        <p:xfrm>
          <a:off x="711201" y="2914650"/>
          <a:ext cx="30607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5" imgW="672840" imgH="393480" progId="Equation.3">
                  <p:embed/>
                </p:oleObj>
              </mc:Choice>
              <mc:Fallback>
                <p:oleObj name="Equation" r:id="rId5" imgW="67284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1" y="2914650"/>
                        <a:ext cx="30607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333927"/>
              </p:ext>
            </p:extLst>
          </p:nvPr>
        </p:nvGraphicFramePr>
        <p:xfrm>
          <a:off x="4980518" y="2686050"/>
          <a:ext cx="346498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Equation" r:id="rId7" imgW="761760" imgH="393480" progId="Equation.3">
                  <p:embed/>
                </p:oleObj>
              </mc:Choice>
              <mc:Fallback>
                <p:oleObj name="Equation" r:id="rId7" imgW="76176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0518" y="2686050"/>
                        <a:ext cx="3464983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021027"/>
              </p:ext>
            </p:extLst>
          </p:nvPr>
        </p:nvGraphicFramePr>
        <p:xfrm>
          <a:off x="1117600" y="3829050"/>
          <a:ext cx="2021416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Equation" r:id="rId9" imgW="444240" imgH="393480" progId="Equation.3">
                  <p:embed/>
                </p:oleObj>
              </mc:Choice>
              <mc:Fallback>
                <p:oleObj name="Equation" r:id="rId9" imgW="44424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3829050"/>
                        <a:ext cx="2021416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488563"/>
              </p:ext>
            </p:extLst>
          </p:nvPr>
        </p:nvGraphicFramePr>
        <p:xfrm>
          <a:off x="1420284" y="5019675"/>
          <a:ext cx="1617133" cy="360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Equation" r:id="rId11" imgW="355320" imgH="177480" progId="Equation.3">
                  <p:embed/>
                </p:oleObj>
              </mc:Choice>
              <mc:Fallback>
                <p:oleObj name="Equation" r:id="rId11" imgW="355320" imgH="177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284" y="5019675"/>
                        <a:ext cx="1617133" cy="360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522071"/>
              </p:ext>
            </p:extLst>
          </p:nvPr>
        </p:nvGraphicFramePr>
        <p:xfrm>
          <a:off x="5643034" y="3714750"/>
          <a:ext cx="254211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tion" r:id="rId13" imgW="558720" imgH="393480" progId="Equation.3">
                  <p:embed/>
                </p:oleObj>
              </mc:Choice>
              <mc:Fallback>
                <p:oleObj name="Equation" r:id="rId13" imgW="55872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034" y="3714750"/>
                        <a:ext cx="2542117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581495"/>
              </p:ext>
            </p:extLst>
          </p:nvPr>
        </p:nvGraphicFramePr>
        <p:xfrm>
          <a:off x="5806017" y="4791075"/>
          <a:ext cx="2309283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15" imgW="507960" imgH="177480" progId="Equation.3">
                  <p:embed/>
                </p:oleObj>
              </mc:Choice>
              <mc:Fallback>
                <p:oleObj name="Equation" r:id="rId15" imgW="50796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6017" y="4791075"/>
                        <a:ext cx="2309283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>
            <a:off x="2647950" y="3162300"/>
            <a:ext cx="45720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 b="1">
              <a:ln w="571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34200" y="2933700"/>
            <a:ext cx="45720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 b="1">
              <a:ln w="571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039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Equation</vt:lpstr>
      <vt:lpstr>Microsoft Equation 3.0</vt:lpstr>
      <vt:lpstr>PowerPoint Presentation</vt:lpstr>
      <vt:lpstr>Absolute Value of a number x, written  |x|, is the distance the number is from zero on a number line.  Notice the absolute value of a number is always NON-NEGATIVE!</vt:lpstr>
      <vt:lpstr>SOLVING AN ABSOLUTE VALUE EQUATION</vt:lpstr>
      <vt:lpstr>TRANFORMATIONS OF ABSOLUTE VALUE INEQUALITIES </vt:lpstr>
      <vt:lpstr>SOLVING AN ABSOLUTE VALUE INEQUALITY</vt:lpstr>
      <vt:lpstr>SOLVING AN ABSOLUTE VALUE INEQUALITY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Sheila</cp:lastModifiedBy>
  <cp:revision>8</cp:revision>
  <dcterms:created xsi:type="dcterms:W3CDTF">2011-09-08T20:38:49Z</dcterms:created>
  <dcterms:modified xsi:type="dcterms:W3CDTF">2012-09-09T18:40:15Z</dcterms:modified>
</cp:coreProperties>
</file>